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08BA5-0A63-408E-A577-5B6D9CF349F5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7947D-9160-4FF5-AD32-930C7C7507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AC0ACB-3FEF-4794-B49E-915B14D787F2}" type="slidenum">
              <a:rPr lang="en-US"/>
              <a:pPr/>
              <a:t>4</a:t>
            </a:fld>
            <a:endParaRPr 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17D49A-B2D8-4556-AC53-53443BD7399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BA299E-DFF8-4FAE-A8D8-D16EA4496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7D49A-B2D8-4556-AC53-53443BD7399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A299E-DFF8-4FAE-A8D8-D16EA4496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7D49A-B2D8-4556-AC53-53443BD7399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A299E-DFF8-4FAE-A8D8-D16EA4496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131B00-D190-474B-8FD9-2E4E616F31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7D49A-B2D8-4556-AC53-53443BD7399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A299E-DFF8-4FAE-A8D8-D16EA4496C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7D49A-B2D8-4556-AC53-53443BD7399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A299E-DFF8-4FAE-A8D8-D16EA4496C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7D49A-B2D8-4556-AC53-53443BD7399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A299E-DFF8-4FAE-A8D8-D16EA4496C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7D49A-B2D8-4556-AC53-53443BD7399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A299E-DFF8-4FAE-A8D8-D16EA4496C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7D49A-B2D8-4556-AC53-53443BD7399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A299E-DFF8-4FAE-A8D8-D16EA4496CB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17D49A-B2D8-4556-AC53-53443BD7399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A299E-DFF8-4FAE-A8D8-D16EA4496C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17D49A-B2D8-4556-AC53-53443BD7399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BA299E-DFF8-4FAE-A8D8-D16EA4496C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17D49A-B2D8-4556-AC53-53443BD7399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BA299E-DFF8-4FAE-A8D8-D16EA4496C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17D49A-B2D8-4556-AC53-53443BD73992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BA299E-DFF8-4FAE-A8D8-D16EA4496C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Examining Culture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229600" cy="4530725"/>
          </a:xfrm>
        </p:spPr>
        <p:txBody>
          <a:bodyPr>
            <a:normAutofit/>
          </a:bodyPr>
          <a:lstStyle/>
          <a:p>
            <a:r>
              <a:rPr lang="en-US" sz="4000"/>
              <a:t>All societies must develop </a:t>
            </a:r>
            <a:r>
              <a:rPr lang="en-US" sz="4000">
                <a:hlinkClick r:id="" action="ppaction://noaction"/>
              </a:rPr>
              <a:t>culture traits</a:t>
            </a:r>
            <a:r>
              <a:rPr lang="en-US" sz="4000"/>
              <a:t>, </a:t>
            </a:r>
            <a:r>
              <a:rPr lang="en-US" sz="4000">
                <a:hlinkClick r:id="" action="ppaction://noaction"/>
              </a:rPr>
              <a:t>complexes</a:t>
            </a:r>
            <a:r>
              <a:rPr lang="en-US" sz="4000"/>
              <a:t> and </a:t>
            </a:r>
            <a:r>
              <a:rPr lang="en-US" sz="4000">
                <a:hlinkClick r:id="" action="ppaction://noaction"/>
              </a:rPr>
              <a:t>patterns</a:t>
            </a:r>
            <a:r>
              <a:rPr lang="en-US" sz="4000"/>
              <a:t> to ensure their fulfillment.</a:t>
            </a:r>
          </a:p>
          <a:p>
            <a:pPr>
              <a:buFont typeface="Wingdings" pitchFamily="2" charset="2"/>
              <a:buNone/>
            </a:pPr>
            <a:endParaRPr lang="en-US" sz="4000"/>
          </a:p>
          <a:p>
            <a:r>
              <a:rPr lang="en-US" sz="4000"/>
              <a:t>These are known as </a:t>
            </a:r>
          </a:p>
          <a:p>
            <a:pPr algn="ctr">
              <a:buFont typeface="Wingdings" pitchFamily="2" charset="2"/>
              <a:buNone/>
            </a:pPr>
            <a:r>
              <a:rPr lang="en-US" sz="4000" b="1">
                <a:solidFill>
                  <a:srgbClr val="FF0000"/>
                </a:solidFill>
              </a:rPr>
              <a:t>cultural universals</a:t>
            </a:r>
            <a:r>
              <a:rPr lang="en-US" sz="400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Basic Sociological 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>
                <a:solidFill>
                  <a:schemeClr val="accent3"/>
                </a:solidFill>
              </a:rPr>
              <a:t>Cultural Trait</a:t>
            </a:r>
            <a:endParaRPr lang="en-US" u="sng" dirty="0" smtClean="0">
              <a:solidFill>
                <a:schemeClr val="accent3"/>
              </a:solidFill>
            </a:endParaRPr>
          </a:p>
          <a:p>
            <a:r>
              <a:rPr lang="en-US" dirty="0" smtClean="0"/>
              <a:t>An individual tool, act, or belief that is related to a particular situation or need.</a:t>
            </a:r>
          </a:p>
          <a:p>
            <a:pPr>
              <a:buNone/>
            </a:pPr>
            <a:r>
              <a:rPr lang="en-US" u="sng" dirty="0" smtClean="0">
                <a:solidFill>
                  <a:schemeClr val="accent3"/>
                </a:solidFill>
              </a:rPr>
              <a:t>Cultural Complex </a:t>
            </a:r>
          </a:p>
          <a:p>
            <a:r>
              <a:rPr lang="en-US" dirty="0"/>
              <a:t> </a:t>
            </a:r>
            <a:r>
              <a:rPr lang="en-US" dirty="0" smtClean="0"/>
              <a:t>cluster of interrelated traits</a:t>
            </a:r>
          </a:p>
          <a:p>
            <a:pPr>
              <a:buNone/>
            </a:pPr>
            <a:r>
              <a:rPr lang="en-US" u="sng" dirty="0" smtClean="0">
                <a:solidFill>
                  <a:schemeClr val="accent3"/>
                </a:solidFill>
              </a:rPr>
              <a:t>Culture Pattern</a:t>
            </a:r>
          </a:p>
          <a:p>
            <a:r>
              <a:rPr lang="en-US" dirty="0" smtClean="0"/>
              <a:t> combination of a number of culture complexes into an interrelated whole.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Sociological Ideas</a:t>
            </a:r>
            <a:endParaRPr lang="en-US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u="sng"/>
              <a:t>Examining Culture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1676400"/>
            <a:ext cx="3810000" cy="47244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b="1"/>
              <a:t>What color circle represents …</a:t>
            </a:r>
          </a:p>
          <a:p>
            <a:pPr marL="533400" indent="-533400">
              <a:buFont typeface="Wingdings" pitchFamily="2" charset="2"/>
              <a:buNone/>
            </a:pPr>
            <a:endParaRPr lang="en-US" b="1"/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ü"/>
            </a:pPr>
            <a:r>
              <a:rPr lang="en-US" b="1"/>
              <a:t>Culture trait?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ü"/>
            </a:pPr>
            <a:endParaRPr lang="en-US" b="1"/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ü"/>
            </a:pPr>
            <a:r>
              <a:rPr lang="en-US" b="1"/>
              <a:t>Culture complex?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ü"/>
            </a:pPr>
            <a:endParaRPr lang="en-US" b="1"/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ü"/>
            </a:pPr>
            <a:r>
              <a:rPr lang="en-US" b="1"/>
              <a:t>Culture pattern?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838200" y="2057400"/>
            <a:ext cx="4191000" cy="4267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1752600" y="2362200"/>
            <a:ext cx="1524000" cy="15240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1524000" y="4343400"/>
            <a:ext cx="1524000" cy="15240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3352800" y="3581400"/>
            <a:ext cx="1524000" cy="1524000"/>
          </a:xfrm>
          <a:prstGeom prst="ellipse">
            <a:avLst/>
          </a:prstGeom>
          <a:solidFill>
            <a:srgbClr val="008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1828800" y="51054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2057400" y="44196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1828800" y="26670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2514600" y="27432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3505200" y="38100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4114800" y="4191000"/>
            <a:ext cx="685800" cy="685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1905000" y="28194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Oval 15"/>
          <p:cNvSpPr>
            <a:spLocks noChangeArrowheads="1"/>
          </p:cNvSpPr>
          <p:nvPr/>
        </p:nvSpPr>
        <p:spPr bwMode="auto">
          <a:xfrm>
            <a:off x="2209800" y="29718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Oval 16"/>
          <p:cNvSpPr>
            <a:spLocks noChangeArrowheads="1"/>
          </p:cNvSpPr>
          <p:nvPr/>
        </p:nvSpPr>
        <p:spPr bwMode="auto">
          <a:xfrm>
            <a:off x="2667000" y="30480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Oval 17"/>
          <p:cNvSpPr>
            <a:spLocks noChangeArrowheads="1"/>
          </p:cNvSpPr>
          <p:nvPr/>
        </p:nvSpPr>
        <p:spPr bwMode="auto">
          <a:xfrm>
            <a:off x="2819400" y="28194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Oval 18"/>
          <p:cNvSpPr>
            <a:spLocks noChangeArrowheads="1"/>
          </p:cNvSpPr>
          <p:nvPr/>
        </p:nvSpPr>
        <p:spPr bwMode="auto">
          <a:xfrm>
            <a:off x="3733800" y="41910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Oval 19"/>
          <p:cNvSpPr>
            <a:spLocks noChangeArrowheads="1"/>
          </p:cNvSpPr>
          <p:nvPr/>
        </p:nvSpPr>
        <p:spPr bwMode="auto">
          <a:xfrm>
            <a:off x="3733800" y="38862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Oval 20"/>
          <p:cNvSpPr>
            <a:spLocks noChangeArrowheads="1"/>
          </p:cNvSpPr>
          <p:nvPr/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Oval 21"/>
          <p:cNvSpPr>
            <a:spLocks noChangeArrowheads="1"/>
          </p:cNvSpPr>
          <p:nvPr/>
        </p:nvSpPr>
        <p:spPr bwMode="auto">
          <a:xfrm>
            <a:off x="4343400" y="42672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2133600" y="54102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Oval 23"/>
          <p:cNvSpPr>
            <a:spLocks noChangeArrowheads="1"/>
          </p:cNvSpPr>
          <p:nvPr/>
        </p:nvSpPr>
        <p:spPr bwMode="auto">
          <a:xfrm>
            <a:off x="1981200" y="51816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Oval 24"/>
          <p:cNvSpPr>
            <a:spLocks noChangeArrowheads="1"/>
          </p:cNvSpPr>
          <p:nvPr/>
        </p:nvSpPr>
        <p:spPr bwMode="auto">
          <a:xfrm>
            <a:off x="2362200" y="47244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Oval 25"/>
          <p:cNvSpPr>
            <a:spLocks noChangeArrowheads="1"/>
          </p:cNvSpPr>
          <p:nvPr/>
        </p:nvSpPr>
        <p:spPr bwMode="auto">
          <a:xfrm>
            <a:off x="2209800" y="4495800"/>
            <a:ext cx="228600" cy="2286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89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Examining Culture</vt:lpstr>
      <vt:lpstr>Basic Sociological Ideas</vt:lpstr>
      <vt:lpstr>Sociological Ideas</vt:lpstr>
      <vt:lpstr>Examining Culture</vt:lpstr>
    </vt:vector>
  </TitlesOfParts>
  <Company>Altoona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Examining Culture</dc:title>
  <dc:creator>jmcintosh</dc:creator>
  <cp:lastModifiedBy>jmcintosh</cp:lastModifiedBy>
  <cp:revision>3</cp:revision>
  <dcterms:created xsi:type="dcterms:W3CDTF">2010-09-28T13:25:49Z</dcterms:created>
  <dcterms:modified xsi:type="dcterms:W3CDTF">2010-09-28T13:33:23Z</dcterms:modified>
</cp:coreProperties>
</file>